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7" r:id="rId2"/>
    <p:sldId id="295" r:id="rId3"/>
    <p:sldId id="256" r:id="rId4"/>
    <p:sldId id="260" r:id="rId5"/>
    <p:sldId id="262" r:id="rId6"/>
    <p:sldId id="289" r:id="rId7"/>
    <p:sldId id="263" r:id="rId8"/>
    <p:sldId id="264" r:id="rId9"/>
    <p:sldId id="267" r:id="rId10"/>
    <p:sldId id="265" r:id="rId11"/>
    <p:sldId id="266" r:id="rId12"/>
    <p:sldId id="268" r:id="rId13"/>
    <p:sldId id="269" r:id="rId14"/>
    <p:sldId id="270" r:id="rId15"/>
    <p:sldId id="273" r:id="rId16"/>
    <p:sldId id="280" r:id="rId17"/>
    <p:sldId id="272" r:id="rId18"/>
    <p:sldId id="271" r:id="rId19"/>
    <p:sldId id="281" r:id="rId20"/>
    <p:sldId id="276" r:id="rId21"/>
    <p:sldId id="277" r:id="rId22"/>
    <p:sldId id="279" r:id="rId23"/>
    <p:sldId id="278" r:id="rId24"/>
    <p:sldId id="290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93" r:id="rId33"/>
    <p:sldId id="292" r:id="rId34"/>
    <p:sldId id="294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5140" autoAdjust="0"/>
  </p:normalViewPr>
  <p:slideViewPr>
    <p:cSldViewPr>
      <p:cViewPr varScale="1">
        <p:scale>
          <a:sx n="59" d="100"/>
          <a:sy n="59" d="100"/>
        </p:scale>
        <p:origin x="-2268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9FF20B-E5DA-49C5-8729-EFEA0FBF0B99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CB489D-B1B7-4B3A-87C3-7DDF6B93997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85849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Bachelor</a:t>
            </a:r>
            <a:r>
              <a:rPr lang="en-IE" baseline="0" dirty="0" smtClean="0"/>
              <a:t> of Science in Computing</a:t>
            </a:r>
          </a:p>
          <a:p>
            <a:r>
              <a:rPr lang="en-IE" baseline="0" dirty="0" smtClean="0"/>
              <a:t>My chosen specialisation was networking and mobile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95755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Dropbox is another example</a:t>
            </a:r>
          </a:p>
          <a:p>
            <a:endParaRPr lang="en-IE" dirty="0" smtClean="0"/>
          </a:p>
          <a:p>
            <a:r>
              <a:rPr lang="en-IE" dirty="0" smtClean="0"/>
              <a:t>In order to share files, you need to email a link or something</a:t>
            </a:r>
          </a:p>
          <a:p>
            <a:endParaRPr lang="en-IE" dirty="0" smtClean="0"/>
          </a:p>
          <a:p>
            <a:r>
              <a:rPr lang="en-IE" dirty="0" smtClean="0"/>
              <a:t>And after sharing 4 or 5 different folders with different people, </a:t>
            </a:r>
          </a:p>
          <a:p>
            <a:r>
              <a:rPr lang="en-IE" dirty="0" smtClean="0"/>
              <a:t>you never really know who has access to what. Certainly not without digging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10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61495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REPOS ADD: </a:t>
            </a:r>
          </a:p>
          <a:p>
            <a:endParaRPr lang="en-IE" dirty="0" smtClean="0"/>
          </a:p>
          <a:p>
            <a:r>
              <a:rPr lang="en-IE" dirty="0" smtClean="0"/>
              <a:t>In business, documents</a:t>
            </a:r>
            <a:r>
              <a:rPr lang="en-IE" baseline="0" dirty="0" smtClean="0"/>
              <a:t> need strict controls. Controls that repos </a:t>
            </a:r>
            <a:r>
              <a:rPr lang="en-IE" baseline="0" dirty="0" smtClean="0"/>
              <a:t>facilitate for </a:t>
            </a:r>
            <a:r>
              <a:rPr lang="en-IE" baseline="0" dirty="0" smtClean="0"/>
              <a:t>a group of users.</a:t>
            </a:r>
          </a:p>
          <a:p>
            <a:endParaRPr lang="en-IE" baseline="0" dirty="0" smtClean="0"/>
          </a:p>
          <a:p>
            <a:endParaRPr lang="en-IE" dirty="0" smtClean="0"/>
          </a:p>
          <a:p>
            <a:r>
              <a:rPr lang="en-IE" dirty="0" smtClean="0"/>
              <a:t>*REPOS </a:t>
            </a:r>
            <a:r>
              <a:rPr lang="en-IE" dirty="0" smtClean="0"/>
              <a:t>ALSO ADD</a:t>
            </a:r>
          </a:p>
          <a:p>
            <a:endParaRPr lang="en-IE" dirty="0" smtClean="0"/>
          </a:p>
          <a:p>
            <a:r>
              <a:rPr lang="en-IE" dirty="0" smtClean="0"/>
              <a:t>Layers</a:t>
            </a:r>
            <a:r>
              <a:rPr lang="en-IE" baseline="0" dirty="0" smtClean="0"/>
              <a:t> and layers of complexity, difficulty and increase the time it takes to successfully manage documents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11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81970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IE" dirty="0" smtClean="0"/>
              <a:t>On</a:t>
            </a:r>
            <a:r>
              <a:rPr lang="en-IE" baseline="0" dirty="0" smtClean="0"/>
              <a:t> the issue of concurrency control,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E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E" baseline="0" dirty="0" smtClean="0"/>
              <a:t>Not everyone in the business world needs write access a file </a:t>
            </a:r>
            <a:r>
              <a:rPr lang="en-IE" baseline="0" dirty="0" smtClean="0"/>
              <a:t>concurrently while </a:t>
            </a:r>
            <a:r>
              <a:rPr lang="en-IE" baseline="0" dirty="0" smtClean="0"/>
              <a:t>others have access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E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E" dirty="0" smtClean="0"/>
              <a:t>I don’t want Barry in work making a change to the EOS</a:t>
            </a:r>
            <a:r>
              <a:rPr lang="en-IE" baseline="0" dirty="0" smtClean="0"/>
              <a:t> report without me updating it first</a:t>
            </a:r>
            <a:endParaRPr lang="en-I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E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E" baseline="0" dirty="0" smtClean="0"/>
              <a:t>Sometimes people just want a single file at the latest revision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E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E" baseline="0" dirty="0" smtClean="0"/>
              <a:t>Multiple access point leads to increased security vulnerability, and this loosens the controls on documents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E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12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092944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In order to have full control,</a:t>
            </a:r>
            <a:r>
              <a:rPr lang="en-IE" baseline="0" dirty="0" smtClean="0"/>
              <a:t> and remove risk, you need file security</a:t>
            </a:r>
          </a:p>
          <a:p>
            <a:endParaRPr lang="en-IE" baseline="0" dirty="0" smtClean="0"/>
          </a:p>
          <a:p>
            <a:r>
              <a:rPr lang="en-IE" baseline="0" dirty="0" smtClean="0"/>
              <a:t>FILE SECURITY PROTOCOLS ADD</a:t>
            </a:r>
          </a:p>
          <a:p>
            <a:r>
              <a:rPr lang="en-IE" baseline="0" dirty="0" smtClean="0"/>
              <a:t>Improved management and structure to document repos</a:t>
            </a:r>
          </a:p>
          <a:p>
            <a:endParaRPr lang="en-IE" baseline="0" dirty="0" smtClean="0"/>
          </a:p>
          <a:p>
            <a:r>
              <a:rPr lang="en-IE" baseline="0" dirty="0" smtClean="0"/>
              <a:t>*BUT </a:t>
            </a:r>
            <a:r>
              <a:rPr lang="en-IE" baseline="0" dirty="0" smtClean="0"/>
              <a:t>IT COMES AT A COST</a:t>
            </a:r>
          </a:p>
          <a:p>
            <a:r>
              <a:rPr lang="en-IE" baseline="0" dirty="0" smtClean="0"/>
              <a:t>Complexity, Difficulty and Time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13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214535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Now just a little about the physicality</a:t>
            </a:r>
            <a:r>
              <a:rPr lang="en-IE" baseline="0" dirty="0" smtClean="0"/>
              <a:t> of a document</a:t>
            </a:r>
          </a:p>
          <a:p>
            <a:endParaRPr lang="en-IE" dirty="0" smtClean="0"/>
          </a:p>
          <a:p>
            <a:r>
              <a:rPr lang="en-IE" dirty="0" smtClean="0"/>
              <a:t>*PHYSICAL </a:t>
            </a:r>
            <a:r>
              <a:rPr lang="en-IE" dirty="0" smtClean="0"/>
              <a:t>possession has value, outside of plain old possession.</a:t>
            </a:r>
          </a:p>
          <a:p>
            <a:endParaRPr lang="en-IE" dirty="0" smtClean="0"/>
          </a:p>
          <a:p>
            <a:r>
              <a:rPr lang="en-IE" dirty="0" smtClean="0"/>
              <a:t>The physical </a:t>
            </a:r>
            <a:r>
              <a:rPr lang="en-IE" dirty="0" smtClean="0"/>
              <a:t>*HANDOVER </a:t>
            </a:r>
            <a:r>
              <a:rPr lang="en-IE" dirty="0" smtClean="0"/>
              <a:t>of a document has meaning. More so than just emailing or storing a soft copy.</a:t>
            </a:r>
          </a:p>
          <a:p>
            <a:endParaRPr lang="en-IE" dirty="0" smtClean="0"/>
          </a:p>
          <a:p>
            <a:r>
              <a:rPr lang="en-IE" dirty="0" smtClean="0"/>
              <a:t>It’s almost as if it has greater IMPORTANCE</a:t>
            </a:r>
          </a:p>
          <a:p>
            <a:endParaRPr lang="en-IE" baseline="0" dirty="0" smtClean="0"/>
          </a:p>
          <a:p>
            <a:r>
              <a:rPr lang="en-IE" baseline="0" dirty="0" smtClean="0"/>
              <a:t>Physical possession is about a different level of </a:t>
            </a:r>
            <a:r>
              <a:rPr lang="en-IE" baseline="0" dirty="0" smtClean="0"/>
              <a:t>*RESPONSIBILITY</a:t>
            </a:r>
            <a:endParaRPr lang="en-IE" baseline="0" dirty="0" smtClean="0"/>
          </a:p>
          <a:p>
            <a:endParaRPr lang="en-IE" baseline="0" dirty="0" smtClean="0"/>
          </a:p>
          <a:p>
            <a:r>
              <a:rPr lang="en-IE" baseline="0" dirty="0" smtClean="0"/>
              <a:t>*PASSING </a:t>
            </a:r>
            <a:r>
              <a:rPr lang="en-IE" baseline="0" dirty="0" smtClean="0"/>
              <a:t>THE BATON TO SOMEONE IS NOT TAKEN FOR GRANTED</a:t>
            </a:r>
          </a:p>
          <a:p>
            <a:endParaRPr lang="en-IE" baseline="0" dirty="0" smtClean="0"/>
          </a:p>
          <a:p>
            <a:r>
              <a:rPr lang="en-IE" baseline="0" dirty="0" smtClean="0"/>
              <a:t>…..</a:t>
            </a:r>
          </a:p>
          <a:p>
            <a:endParaRPr lang="en-IE" baseline="0" dirty="0" smtClean="0"/>
          </a:p>
          <a:p>
            <a:r>
              <a:rPr lang="en-IE" baseline="0" dirty="0" smtClean="0"/>
              <a:t>THERE IS A SOLUTION</a:t>
            </a:r>
            <a:endParaRPr lang="en-IE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14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98125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You heard</a:t>
            </a:r>
            <a:r>
              <a:rPr lang="en-IE" baseline="0" dirty="0" smtClean="0"/>
              <a:t> it here first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15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714915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GLOBLOCK IS SECURE</a:t>
            </a:r>
          </a:p>
          <a:p>
            <a:endParaRPr lang="en-IE" dirty="0" smtClean="0"/>
          </a:p>
          <a:p>
            <a:r>
              <a:rPr lang="en-IE" dirty="0" smtClean="0"/>
              <a:t>How the system is physically</a:t>
            </a:r>
            <a:r>
              <a:rPr lang="en-IE" baseline="0" dirty="0" smtClean="0"/>
              <a:t> </a:t>
            </a:r>
            <a:r>
              <a:rPr lang="en-IE" dirty="0" smtClean="0"/>
              <a:t>designed</a:t>
            </a:r>
          </a:p>
          <a:p>
            <a:endParaRPr lang="en-IE" dirty="0" smtClean="0"/>
          </a:p>
          <a:p>
            <a:r>
              <a:rPr lang="en-IE" dirty="0" smtClean="0"/>
              <a:t>And how its architecture is structured</a:t>
            </a:r>
          </a:p>
          <a:p>
            <a:endParaRPr lang="en-IE" dirty="0" smtClean="0"/>
          </a:p>
          <a:p>
            <a:r>
              <a:rPr lang="en-IE" dirty="0" smtClean="0"/>
              <a:t>*ENABLES </a:t>
            </a:r>
            <a:r>
              <a:rPr lang="en-IE" baseline="0" dirty="0" smtClean="0"/>
              <a:t>2 factor authentication </a:t>
            </a:r>
          </a:p>
          <a:p>
            <a:endParaRPr lang="en-IE" baseline="0" dirty="0" smtClean="0"/>
          </a:p>
          <a:p>
            <a:r>
              <a:rPr lang="en-IE" baseline="0" dirty="0" smtClean="0"/>
              <a:t>BY DEFAULT, without overheads normally associated increased security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16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824552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SINGULAR</a:t>
            </a:r>
            <a:r>
              <a:rPr lang="en-IE" baseline="0" dirty="0" smtClean="0"/>
              <a:t> ACCESS</a:t>
            </a:r>
          </a:p>
          <a:p>
            <a:endParaRPr lang="en-IE" dirty="0" smtClean="0"/>
          </a:p>
          <a:p>
            <a:r>
              <a:rPr lang="en-IE" dirty="0" smtClean="0"/>
              <a:t>The systems very nature enforces strict,</a:t>
            </a:r>
            <a:r>
              <a:rPr lang="en-IE" baseline="0" dirty="0" smtClean="0"/>
              <a:t> singular access controls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17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952086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ITS SUPER SIMPLE – It does few things, really </a:t>
            </a:r>
            <a:r>
              <a:rPr lang="en-IE" dirty="0" err="1" smtClean="0"/>
              <a:t>really</a:t>
            </a:r>
            <a:r>
              <a:rPr lang="en-IE" dirty="0" smtClean="0"/>
              <a:t> well!</a:t>
            </a:r>
          </a:p>
          <a:p>
            <a:endParaRPr lang="en-IE" dirty="0" smtClean="0"/>
          </a:p>
          <a:p>
            <a:r>
              <a:rPr lang="en-IE" dirty="0" smtClean="0"/>
              <a:t>It’s a file repo</a:t>
            </a:r>
          </a:p>
          <a:p>
            <a:endParaRPr lang="en-IE" dirty="0" smtClean="0"/>
          </a:p>
          <a:p>
            <a:r>
              <a:rPr lang="en-IE" dirty="0" smtClean="0"/>
              <a:t>In a central location</a:t>
            </a:r>
          </a:p>
          <a:p>
            <a:endParaRPr lang="en-IE" dirty="0" smtClean="0"/>
          </a:p>
          <a:p>
            <a:r>
              <a:rPr lang="en-IE" dirty="0" smtClean="0"/>
              <a:t>With full</a:t>
            </a:r>
            <a:r>
              <a:rPr lang="en-IE" baseline="0" dirty="0" smtClean="0"/>
              <a:t> revision backup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18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697914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It’s simple</a:t>
            </a:r>
          </a:p>
          <a:p>
            <a:endParaRPr lang="en-IE" dirty="0" smtClean="0"/>
          </a:p>
          <a:p>
            <a:r>
              <a:rPr lang="en-IE" dirty="0" smtClean="0"/>
              <a:t>No complicated overheads and cost</a:t>
            </a:r>
          </a:p>
          <a:p>
            <a:endParaRPr lang="en-IE" dirty="0" smtClean="0"/>
          </a:p>
          <a:p>
            <a:r>
              <a:rPr lang="en-IE" dirty="0" smtClean="0"/>
              <a:t>Its intuitive from </a:t>
            </a:r>
            <a:r>
              <a:rPr lang="en-IE" dirty="0" smtClean="0"/>
              <a:t>first </a:t>
            </a:r>
            <a:r>
              <a:rPr lang="en-IE" dirty="0" smtClean="0"/>
              <a:t>use</a:t>
            </a:r>
          </a:p>
          <a:p>
            <a:endParaRPr lang="en-IE" dirty="0" smtClean="0"/>
          </a:p>
          <a:p>
            <a:r>
              <a:rPr lang="en-IE" dirty="0" smtClean="0"/>
              <a:t>No</a:t>
            </a:r>
            <a:r>
              <a:rPr lang="en-IE" baseline="0" dirty="0" smtClean="0"/>
              <a:t> complexity whatsoever from the users point of view</a:t>
            </a:r>
          </a:p>
          <a:p>
            <a:endParaRPr lang="en-I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*ABSTRACT</a:t>
            </a:r>
            <a:r>
              <a:rPr lang="en-IE" baseline="0" dirty="0" smtClean="0"/>
              <a:t>* </a:t>
            </a:r>
            <a:r>
              <a:rPr lang="en-IE" dirty="0" smtClean="0"/>
              <a:t>And this is where the abstraction</a:t>
            </a:r>
            <a:r>
              <a:rPr lang="en-IE" baseline="0" dirty="0" smtClean="0"/>
              <a:t> comes in</a:t>
            </a:r>
          </a:p>
          <a:p>
            <a:endParaRPr lang="en-IE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19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12039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Bachelor</a:t>
            </a:r>
            <a:r>
              <a:rPr lang="en-IE" baseline="0" dirty="0" smtClean="0"/>
              <a:t> of Science in Computing</a:t>
            </a:r>
          </a:p>
          <a:p>
            <a:r>
              <a:rPr lang="en-IE" baseline="0" smtClean="0"/>
              <a:t>My chosen specialisation was networking and mobile</a:t>
            </a:r>
          </a:p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957557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baseline="0" dirty="0" smtClean="0"/>
              <a:t>It’s </a:t>
            </a:r>
            <a:r>
              <a:rPr lang="en-IE" baseline="0" dirty="0" smtClean="0"/>
              <a:t>so simple, you wont even know your using it</a:t>
            </a:r>
          </a:p>
          <a:p>
            <a:endParaRPr lang="en-IE" baseline="0" dirty="0" smtClean="0"/>
          </a:p>
          <a:p>
            <a:r>
              <a:rPr lang="en-IE" baseline="0" dirty="0" smtClean="0"/>
              <a:t>……</a:t>
            </a:r>
          </a:p>
          <a:p>
            <a:r>
              <a:rPr lang="en-IE" baseline="0" dirty="0" smtClean="0"/>
              <a:t>*DEMO*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20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31247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I will give a demonstration now</a:t>
            </a:r>
          </a:p>
          <a:p>
            <a:endParaRPr lang="en-IE" dirty="0" smtClean="0"/>
          </a:p>
          <a:p>
            <a:r>
              <a:rPr lang="en-IE" dirty="0" smtClean="0"/>
              <a:t>Start with Management application adding some documents and general interaction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21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101070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I’ll interact with the hardware interface</a:t>
            </a:r>
          </a:p>
          <a:p>
            <a:endParaRPr lang="en-IE" dirty="0" smtClean="0"/>
          </a:p>
          <a:p>
            <a:r>
              <a:rPr lang="en-IE" dirty="0" smtClean="0"/>
              <a:t>*API*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22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140130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 smtClean="0"/>
              <a:t>And then you will see the core API in action</a:t>
            </a:r>
          </a:p>
          <a:p>
            <a:endParaRPr lang="en-IE" dirty="0" smtClean="0"/>
          </a:p>
          <a:p>
            <a:r>
              <a:rPr lang="en-IE" dirty="0" smtClean="0"/>
              <a:t>WARNING</a:t>
            </a:r>
          </a:p>
          <a:p>
            <a:r>
              <a:rPr lang="en-IE" dirty="0" smtClean="0"/>
              <a:t>The entire system is a simple</a:t>
            </a:r>
            <a:r>
              <a:rPr lang="en-IE" baseline="0" dirty="0" smtClean="0"/>
              <a:t> and uncomplicated process for the user</a:t>
            </a:r>
          </a:p>
          <a:p>
            <a:endParaRPr lang="en-IE" baseline="0" dirty="0" smtClean="0"/>
          </a:p>
          <a:p>
            <a:r>
              <a:rPr lang="en-IE" baseline="0" dirty="0" smtClean="0"/>
              <a:t>But that’s not to say the underlying architecture isn’t. </a:t>
            </a:r>
          </a:p>
          <a:p>
            <a:endParaRPr lang="en-IE" baseline="0" dirty="0" smtClean="0"/>
          </a:p>
          <a:p>
            <a:r>
              <a:rPr lang="en-IE" baseline="0" dirty="0" smtClean="0"/>
              <a:t>It’s complicated, so the user interaction </a:t>
            </a:r>
            <a:r>
              <a:rPr lang="en-IE" baseline="0" dirty="0" err="1" smtClean="0"/>
              <a:t>isnt</a:t>
            </a:r>
            <a:r>
              <a:rPr lang="en-IE" baseline="0" dirty="0" smtClean="0"/>
              <a:t>.</a:t>
            </a:r>
          </a:p>
          <a:p>
            <a:endParaRPr lang="en-IE" baseline="0" dirty="0" smtClean="0"/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23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513662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Arduino Device</a:t>
            </a:r>
            <a:r>
              <a:rPr lang="en-IE" baseline="0" dirty="0" smtClean="0"/>
              <a:t> that Reads RFID</a:t>
            </a:r>
          </a:p>
          <a:p>
            <a:endParaRPr lang="en-IE" baseline="0" dirty="0" smtClean="0"/>
          </a:p>
          <a:p>
            <a:r>
              <a:rPr lang="en-IE" baseline="0" dirty="0" smtClean="0"/>
              <a:t>Local PC</a:t>
            </a:r>
          </a:p>
          <a:p>
            <a:r>
              <a:rPr lang="en-IE" baseline="0" dirty="0" smtClean="0"/>
              <a:t>Browser to interact with Web Application</a:t>
            </a:r>
          </a:p>
          <a:p>
            <a:r>
              <a:rPr lang="en-IE" baseline="0" dirty="0" smtClean="0"/>
              <a:t>Windows application which accepts communications from the reader and sends requests to the API</a:t>
            </a:r>
          </a:p>
          <a:p>
            <a:endParaRPr lang="en-IE" baseline="0" dirty="0" smtClean="0"/>
          </a:p>
          <a:p>
            <a:r>
              <a:rPr lang="en-IE" baseline="0" dirty="0" smtClean="0"/>
              <a:t>Server</a:t>
            </a:r>
          </a:p>
          <a:p>
            <a:r>
              <a:rPr lang="en-IE" baseline="0" dirty="0" smtClean="0"/>
              <a:t>Hosts Web application</a:t>
            </a:r>
          </a:p>
          <a:p>
            <a:r>
              <a:rPr lang="en-IE" baseline="0" dirty="0" smtClean="0"/>
              <a:t>API</a:t>
            </a:r>
          </a:p>
          <a:p>
            <a:r>
              <a:rPr lang="en-IE" baseline="0" dirty="0" smtClean="0"/>
              <a:t>Database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25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525209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Arduino UNO R3</a:t>
            </a:r>
            <a:r>
              <a:rPr lang="en-IE" baseline="0" dirty="0" smtClean="0"/>
              <a:t> – ATMEGA chip</a:t>
            </a:r>
          </a:p>
          <a:p>
            <a:r>
              <a:rPr lang="en-IE" baseline="0" dirty="0" smtClean="0"/>
              <a:t>ID-12LA, internal antenna, range of </a:t>
            </a:r>
            <a:r>
              <a:rPr lang="en-IE" baseline="0" dirty="0" err="1" smtClean="0"/>
              <a:t>approx</a:t>
            </a:r>
            <a:r>
              <a:rPr lang="en-IE" baseline="0" dirty="0" smtClean="0"/>
              <a:t> 120mm</a:t>
            </a:r>
          </a:p>
          <a:p>
            <a:endParaRPr lang="en-IE" baseline="0" dirty="0" smtClean="0"/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26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388995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Closer looks at the local PC, very few interactive elements</a:t>
            </a:r>
          </a:p>
          <a:p>
            <a:endParaRPr lang="en-IE" dirty="0" smtClean="0"/>
          </a:p>
          <a:p>
            <a:r>
              <a:rPr lang="en-IE" dirty="0" smtClean="0"/>
              <a:t>As</a:t>
            </a:r>
            <a:r>
              <a:rPr lang="en-IE" baseline="0" dirty="0" smtClean="0"/>
              <a:t> I said, everything happens in the background, so the architecture is masked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27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671226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Web Application sits on a</a:t>
            </a:r>
            <a:r>
              <a:rPr lang="en-IE" baseline="0" dirty="0" smtClean="0"/>
              <a:t> LAMPP stack, in this case XAMPP</a:t>
            </a:r>
          </a:p>
          <a:p>
            <a:r>
              <a:rPr lang="en-IE" baseline="0" dirty="0" smtClean="0"/>
              <a:t>Web front</a:t>
            </a:r>
          </a:p>
          <a:p>
            <a:r>
              <a:rPr lang="en-IE" baseline="0" dirty="0" smtClean="0"/>
              <a:t>MySQL Database</a:t>
            </a:r>
          </a:p>
          <a:p>
            <a:r>
              <a:rPr lang="en-IE" baseline="0" dirty="0" smtClean="0"/>
              <a:t>Apache HTTP server</a:t>
            </a:r>
          </a:p>
          <a:p>
            <a:endParaRPr lang="en-IE" baseline="0" dirty="0" smtClean="0"/>
          </a:p>
          <a:p>
            <a:r>
              <a:rPr lang="en-IE" baseline="0" dirty="0" smtClean="0"/>
              <a:t>API built in PHP also rests on the XAMPP stack</a:t>
            </a:r>
            <a:r>
              <a:rPr lang="en-IE" dirty="0" smtClean="0"/>
              <a:t> 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28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543758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HANDSHAKE to see if the server is </a:t>
            </a:r>
            <a:r>
              <a:rPr lang="en-IE" dirty="0" err="1" smtClean="0"/>
              <a:t>alice</a:t>
            </a:r>
            <a:endParaRPr lang="en-IE" dirty="0" smtClean="0"/>
          </a:p>
          <a:p>
            <a:endParaRPr lang="en-IE" dirty="0" smtClean="0"/>
          </a:p>
          <a:p>
            <a:r>
              <a:rPr lang="en-IE" dirty="0" smtClean="0"/>
              <a:t>SESSION</a:t>
            </a:r>
            <a:r>
              <a:rPr lang="en-IE" baseline="0" dirty="0" smtClean="0"/>
              <a:t> – this is the first and only time username and password are needed for a complete cycle</a:t>
            </a:r>
          </a:p>
          <a:p>
            <a:endParaRPr lang="en-IE" baseline="0" dirty="0" smtClean="0"/>
          </a:p>
          <a:p>
            <a:r>
              <a:rPr lang="en-IE" baseline="0" dirty="0" smtClean="0"/>
              <a:t>Activity cycle, allows a session token to be used a limited amount of times, the first of which has to be validation</a:t>
            </a:r>
          </a:p>
          <a:p>
            <a:endParaRPr lang="en-IE" baseline="0" dirty="0" smtClean="0"/>
          </a:p>
          <a:p>
            <a:r>
              <a:rPr lang="en-IE" baseline="0" dirty="0" smtClean="0"/>
              <a:t>Anything after validation, then the session reaches full cycle and is dropped and can’t be used</a:t>
            </a:r>
          </a:p>
          <a:p>
            <a:endParaRPr lang="en-IE" baseline="0" dirty="0" smtClean="0"/>
          </a:p>
          <a:p>
            <a:r>
              <a:rPr lang="en-IE" baseline="0" dirty="0" smtClean="0"/>
              <a:t>VALIDATE – validates a globe object and returns list of possible further actions/requests</a:t>
            </a:r>
          </a:p>
          <a:p>
            <a:endParaRPr lang="en-IE" baseline="0" dirty="0" smtClean="0"/>
          </a:p>
          <a:p>
            <a:r>
              <a:rPr lang="en-IE" baseline="0" dirty="0" smtClean="0"/>
              <a:t>SET – assigns/associates a globe object with a particular globe project (group files)</a:t>
            </a:r>
          </a:p>
          <a:p>
            <a:endParaRPr lang="en-IE" baseline="0" dirty="0" smtClean="0"/>
          </a:p>
          <a:p>
            <a:r>
              <a:rPr lang="en-IE" baseline="0" dirty="0" smtClean="0"/>
              <a:t>DROP and FORCE – Remove association or overwrite an association</a:t>
            </a:r>
          </a:p>
          <a:p>
            <a:endParaRPr lang="en-IE" baseline="0" dirty="0" smtClean="0"/>
          </a:p>
          <a:p>
            <a:r>
              <a:rPr lang="en-IE" baseline="0" dirty="0" smtClean="0"/>
              <a:t>PULL – Downloads associated documents for the globe object</a:t>
            </a:r>
          </a:p>
          <a:p>
            <a:endParaRPr lang="en-I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PUSH – Uploads associated documents for the globe object, with changes intact</a:t>
            </a:r>
          </a:p>
          <a:p>
            <a:endParaRPr lang="en-IE" baseline="0" dirty="0" smtClean="0"/>
          </a:p>
          <a:p>
            <a:r>
              <a:rPr lang="en-IE" baseline="0" dirty="0" smtClean="0"/>
              <a:t>EVERYTHING!!! EVERY REQUEST TO THE SERVER ENVOKES A JSON RESPONSE</a:t>
            </a:r>
          </a:p>
          <a:p>
            <a:endParaRPr lang="en-IE" baseline="0" dirty="0" smtClean="0"/>
          </a:p>
          <a:p>
            <a:r>
              <a:rPr lang="en-IE" baseline="0" dirty="0" smtClean="0"/>
              <a:t>THE SAME STRUCTURED RESPONSE EACH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29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999697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API</a:t>
            </a:r>
            <a:r>
              <a:rPr lang="en-IE" baseline="0" dirty="0" smtClean="0"/>
              <a:t> has a single entry point</a:t>
            </a:r>
          </a:p>
          <a:p>
            <a:endParaRPr lang="en-IE" dirty="0" smtClean="0"/>
          </a:p>
          <a:p>
            <a:r>
              <a:rPr lang="en-IE" dirty="0" smtClean="0"/>
              <a:t>Package includes each of the handler and broker</a:t>
            </a:r>
          </a:p>
          <a:p>
            <a:endParaRPr lang="en-IE" dirty="0" smtClean="0"/>
          </a:p>
          <a:p>
            <a:r>
              <a:rPr lang="en-IE" dirty="0" smtClean="0"/>
              <a:t>HANDLER</a:t>
            </a:r>
          </a:p>
          <a:p>
            <a:r>
              <a:rPr lang="en-IE" baseline="0" dirty="0" smtClean="0"/>
              <a:t>A Handler, has all the functions needed to handle all tasks related to that specific topic</a:t>
            </a:r>
          </a:p>
          <a:p>
            <a:endParaRPr lang="en-IE" baseline="0" dirty="0" smtClean="0"/>
          </a:p>
          <a:p>
            <a:r>
              <a:rPr lang="en-IE" baseline="0" dirty="0" smtClean="0"/>
              <a:t>FILE handler is tasked with archiving and publishing files for download</a:t>
            </a:r>
          </a:p>
          <a:p>
            <a:r>
              <a:rPr lang="en-IE" baseline="0" dirty="0" smtClean="0"/>
              <a:t>SESSION FOR SESSIONS, ENCRYPTION FOR ENCRYPTION ETC…</a:t>
            </a:r>
          </a:p>
          <a:p>
            <a:endParaRPr lang="en-IE" baseline="0" dirty="0" smtClean="0"/>
          </a:p>
          <a:p>
            <a:r>
              <a:rPr lang="en-IE" baseline="0" dirty="0" smtClean="0"/>
              <a:t>What I mean by a BROKER</a:t>
            </a:r>
          </a:p>
          <a:p>
            <a:r>
              <a:rPr lang="en-IE" baseline="0" dirty="0" smtClean="0"/>
              <a:t>REQUEST BROKER, maintain all information, variables and functions to successfully handle and return responses</a:t>
            </a:r>
          </a:p>
          <a:p>
            <a:r>
              <a:rPr lang="en-IE" baseline="0" dirty="0" smtClean="0"/>
              <a:t>Broker is passed between different handlers, by reference, and is accessed, added to or updated depending on the request</a:t>
            </a:r>
          </a:p>
          <a:p>
            <a:r>
              <a:rPr lang="en-IE" baseline="0" dirty="0" smtClean="0"/>
              <a:t>Request Broker also carries out sanitation on all values and encodes itself as JSON for responses back to client requests</a:t>
            </a:r>
          </a:p>
          <a:p>
            <a:r>
              <a:rPr lang="en-IE" baseline="0" dirty="0" smtClean="0"/>
              <a:t>Request broker is the key to the success and functionality of the API</a:t>
            </a:r>
          </a:p>
          <a:p>
            <a:endParaRPr lang="en-IE" baseline="0" dirty="0" smtClean="0"/>
          </a:p>
          <a:p>
            <a:r>
              <a:rPr lang="en-IE" baseline="0" dirty="0" smtClean="0"/>
              <a:t>Database broker is single point of access for CRUD operations on the database</a:t>
            </a:r>
          </a:p>
          <a:p>
            <a:endParaRPr lang="en-IE" baseline="0" dirty="0" smtClean="0"/>
          </a:p>
          <a:p>
            <a:endParaRPr lang="en-IE" baseline="0" dirty="0" smtClean="0"/>
          </a:p>
          <a:p>
            <a:endParaRPr lang="en-IE" dirty="0" smtClean="0"/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30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520631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055957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Personally: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Single difficult thing was to manage time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Such an involved project and a wedding/house/new job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Technically: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Could have planned better which would have taken some of the stress out of it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Serial </a:t>
            </a:r>
            <a:r>
              <a:rPr lang="en-IE" baseline="0" dirty="0" err="1" smtClean="0"/>
              <a:t>Communcation</a:t>
            </a:r>
            <a:r>
              <a:rPr lang="en-IE" baseline="0" dirty="0" smtClean="0"/>
              <a:t> between the device and PC was flaky, so I had to wrap message </a:t>
            </a:r>
            <a:r>
              <a:rPr lang="en-IE" baseline="0" dirty="0" err="1" smtClean="0"/>
              <a:t>comms</a:t>
            </a:r>
            <a:r>
              <a:rPr lang="en-IE" baseline="0" dirty="0" smtClean="0"/>
              <a:t> on the </a:t>
            </a:r>
            <a:r>
              <a:rPr lang="en-IE" baseline="0" dirty="0" err="1" smtClean="0"/>
              <a:t>arduino</a:t>
            </a:r>
            <a:r>
              <a:rPr lang="en-IE" baseline="0" dirty="0" smtClean="0"/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in what was called a 3 part client object (3PCO) in tech report. Before sending over the serial to the com port on PC.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Client application had to then buffer the serial </a:t>
            </a:r>
            <a:r>
              <a:rPr lang="en-IE" baseline="0" dirty="0" err="1" smtClean="0"/>
              <a:t>comms</a:t>
            </a:r>
            <a:r>
              <a:rPr lang="en-IE" baseline="0" dirty="0" smtClean="0"/>
              <a:t> until it received all 3 parts of the message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Iterative approach so unit testing where possible, but wasn’t enough. I would have liked some </a:t>
            </a:r>
            <a:r>
              <a:rPr lang="en-IE" baseline="0" dirty="0" smtClean="0"/>
              <a:t>raw </a:t>
            </a:r>
            <a:r>
              <a:rPr lang="en-IE" baseline="0" dirty="0" smtClean="0"/>
              <a:t>data to illustrate the projects </a:t>
            </a:r>
            <a:r>
              <a:rPr lang="en-IE" baseline="0" dirty="0" smtClean="0"/>
              <a:t>findings, </a:t>
            </a:r>
            <a:r>
              <a:rPr lang="en-IE" baseline="0" dirty="0" err="1" smtClean="0"/>
              <a:t>php</a:t>
            </a:r>
            <a:r>
              <a:rPr lang="en-IE" baseline="0" dirty="0" smtClean="0"/>
              <a:t> is also quite difficult to test.</a:t>
            </a:r>
            <a:endParaRPr lang="en-I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E" baseline="0" dirty="0" smtClean="0"/>
          </a:p>
          <a:p>
            <a:endParaRPr lang="en-IE" baseline="0" dirty="0" smtClean="0"/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31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928154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Garbage collection for published files, to prevent overflow on the server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	initiate a script after each publish to remove the files after a specific time</a:t>
            </a:r>
          </a:p>
          <a:p>
            <a:endParaRPr lang="en-IE" dirty="0" smtClean="0"/>
          </a:p>
          <a:p>
            <a:r>
              <a:rPr lang="en-IE" dirty="0" smtClean="0"/>
              <a:t>Individual Permissions and Group permissions</a:t>
            </a:r>
            <a:r>
              <a:rPr lang="en-IE" baseline="0" dirty="0" smtClean="0"/>
              <a:t> on specific files, to really tie down security</a:t>
            </a:r>
          </a:p>
          <a:p>
            <a:endParaRPr lang="en-IE" baseline="0" dirty="0" smtClean="0"/>
          </a:p>
          <a:p>
            <a:r>
              <a:rPr lang="en-IE" baseline="0" dirty="0" smtClean="0"/>
              <a:t>Full proper client testing in a working environment</a:t>
            </a:r>
          </a:p>
          <a:p>
            <a:endParaRPr lang="en-IE" baseline="0" dirty="0" smtClean="0"/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32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928154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baseline="0" dirty="0" smtClean="0"/>
              <a:t>Look at 13.56MHz </a:t>
            </a:r>
            <a:r>
              <a:rPr lang="en-IE" baseline="0" dirty="0" smtClean="0"/>
              <a:t>NFC band </a:t>
            </a:r>
            <a:r>
              <a:rPr lang="en-IE" baseline="0" dirty="0" smtClean="0"/>
              <a:t>also to </a:t>
            </a:r>
            <a:r>
              <a:rPr lang="en-IE" baseline="0" dirty="0" smtClean="0"/>
              <a:t>perhaps </a:t>
            </a:r>
            <a:r>
              <a:rPr lang="en-IE" baseline="0" dirty="0" smtClean="0"/>
              <a:t>capture both </a:t>
            </a:r>
            <a:r>
              <a:rPr lang="en-IE" baseline="0" dirty="0" smtClean="0"/>
              <a:t>frequencies in the block device</a:t>
            </a:r>
            <a:endParaRPr lang="en-IE" baseline="0" dirty="0" smtClean="0"/>
          </a:p>
          <a:p>
            <a:endParaRPr lang="en-IE" baseline="0" dirty="0" smtClean="0"/>
          </a:p>
          <a:p>
            <a:r>
              <a:rPr lang="en-IE" baseline="0" dirty="0" smtClean="0"/>
              <a:t>Reduce the size, ATMEGA chip, boot loader and reader</a:t>
            </a:r>
          </a:p>
          <a:p>
            <a:r>
              <a:rPr lang="en-IE" baseline="0" dirty="0" smtClean="0"/>
              <a:t>Matchbox plug direct into </a:t>
            </a:r>
            <a:r>
              <a:rPr lang="en-IE" baseline="0" dirty="0" err="1" smtClean="0"/>
              <a:t>usb</a:t>
            </a:r>
            <a:endParaRPr lang="en-IE" baseline="0" dirty="0" smtClean="0"/>
          </a:p>
          <a:p>
            <a:endParaRPr lang="en-IE" baseline="0" dirty="0" smtClean="0"/>
          </a:p>
          <a:p>
            <a:r>
              <a:rPr lang="en-IE" baseline="0" dirty="0" smtClean="0"/>
              <a:t>Android or IOS app to make use of increasing NFC capable devices</a:t>
            </a:r>
          </a:p>
          <a:p>
            <a:endParaRPr lang="en-IE" baseline="0" dirty="0" smtClean="0"/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33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9281549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Questions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34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73375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Benefits and Complexities of repositories</a:t>
            </a:r>
          </a:p>
          <a:p>
            <a:r>
              <a:rPr lang="en-IE" dirty="0" smtClean="0"/>
              <a:t>Concurrency Controls</a:t>
            </a:r>
          </a:p>
          <a:p>
            <a:r>
              <a:rPr lang="en-IE" dirty="0" smtClean="0"/>
              <a:t>File</a:t>
            </a:r>
            <a:r>
              <a:rPr lang="en-IE" baseline="0" dirty="0" smtClean="0"/>
              <a:t> Security</a:t>
            </a:r>
          </a:p>
          <a:p>
            <a:r>
              <a:rPr lang="en-IE" baseline="0" dirty="0" smtClean="0"/>
              <a:t>File Tokenization/Abstraction – Globes…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94272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How is </a:t>
            </a:r>
            <a:r>
              <a:rPr lang="en-IE" baseline="0" dirty="0" smtClean="0"/>
              <a:t>Globlock a solution</a:t>
            </a:r>
          </a:p>
          <a:p>
            <a:endParaRPr lang="en-IE" baseline="0" dirty="0" smtClean="0"/>
          </a:p>
          <a:p>
            <a:r>
              <a:rPr lang="en-IE" baseline="0" dirty="0" smtClean="0"/>
              <a:t>Give Demonstration</a:t>
            </a:r>
          </a:p>
          <a:p>
            <a:endParaRPr lang="en-IE" baseline="0" dirty="0" smtClean="0"/>
          </a:p>
          <a:p>
            <a:r>
              <a:rPr lang="en-IE" baseline="0" dirty="0" smtClean="0"/>
              <a:t>Before technical aspects of Globlock…</a:t>
            </a:r>
          </a:p>
          <a:p>
            <a:endParaRPr lang="en-IE" baseline="0" dirty="0" smtClean="0"/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17082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And finally, a reflection on</a:t>
            </a:r>
            <a:r>
              <a:rPr lang="en-IE" baseline="0" dirty="0" smtClean="0"/>
              <a:t> the project as a whole</a:t>
            </a:r>
          </a:p>
          <a:p>
            <a:endParaRPr lang="en-IE" baseline="0" dirty="0" smtClean="0"/>
          </a:p>
          <a:p>
            <a:r>
              <a:rPr lang="en-IE" baseline="0" dirty="0" smtClean="0"/>
              <a:t>AND</a:t>
            </a:r>
          </a:p>
          <a:p>
            <a:endParaRPr lang="en-IE" baseline="0" dirty="0" smtClean="0"/>
          </a:p>
          <a:p>
            <a:r>
              <a:rPr lang="en-IE" baseline="0" dirty="0" smtClean="0"/>
              <a:t>hopefully have an Answer for any questions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22853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A</a:t>
            </a:r>
            <a:r>
              <a:rPr lang="en-IE" baseline="0" dirty="0" smtClean="0"/>
              <a:t> repository stores files and documents, at multiple revisions</a:t>
            </a:r>
          </a:p>
          <a:p>
            <a:endParaRPr lang="en-IE" baseline="0" dirty="0" smtClean="0"/>
          </a:p>
          <a:p>
            <a:r>
              <a:rPr lang="en-IE" baseline="0" dirty="0" smtClean="0"/>
              <a:t>All stored in central location</a:t>
            </a:r>
          </a:p>
          <a:p>
            <a:endParaRPr lang="en-IE" baseline="0" dirty="0" smtClean="0"/>
          </a:p>
          <a:p>
            <a:r>
              <a:rPr lang="en-IE" baseline="0" dirty="0" smtClean="0"/>
              <a:t>Available when needed</a:t>
            </a:r>
          </a:p>
          <a:p>
            <a:endParaRPr lang="en-IE" baseline="0" dirty="0" smtClean="0"/>
          </a:p>
          <a:p>
            <a:r>
              <a:rPr lang="en-IE" baseline="0" dirty="0" smtClean="0"/>
              <a:t>Obvious benefits to a repo, prevent duplication if used correctly, central store, historical revisions</a:t>
            </a:r>
          </a:p>
          <a:p>
            <a:endParaRPr lang="en-IE" baseline="0" dirty="0" smtClean="0"/>
          </a:p>
          <a:p>
            <a:r>
              <a:rPr lang="en-IE" baseline="0" dirty="0" smtClean="0"/>
              <a:t>But they do have drawbacks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72538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Example repositories</a:t>
            </a:r>
            <a:r>
              <a:rPr lang="en-IE" baseline="0" dirty="0" smtClean="0"/>
              <a:t> include </a:t>
            </a:r>
            <a:r>
              <a:rPr lang="en-IE" baseline="0" dirty="0" err="1" smtClean="0"/>
              <a:t>github</a:t>
            </a:r>
            <a:endParaRPr lang="en-IE" baseline="0" dirty="0" smtClean="0"/>
          </a:p>
          <a:p>
            <a:r>
              <a:rPr lang="en-IE" baseline="0" dirty="0" smtClean="0"/>
              <a:t>Which has a command line </a:t>
            </a:r>
          </a:p>
          <a:p>
            <a:endParaRPr lang="en-IE" baseline="0" dirty="0" smtClean="0"/>
          </a:p>
          <a:p>
            <a:r>
              <a:rPr lang="en-IE" baseline="0" dirty="0" smtClean="0"/>
              <a:t>However, It requires technical skill to use and manipulate</a:t>
            </a:r>
          </a:p>
          <a:p>
            <a:endParaRPr lang="en-IE" baseline="0" dirty="0" smtClean="0"/>
          </a:p>
          <a:p>
            <a:r>
              <a:rPr lang="en-IE" baseline="0" dirty="0" smtClean="0"/>
              <a:t>Although a GUI version exists it still feels complex and unfriendly to most users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84454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Most people outside of developers see this and scream</a:t>
            </a:r>
          </a:p>
          <a:p>
            <a:endParaRPr lang="en-IE" dirty="0" smtClean="0"/>
          </a:p>
          <a:p>
            <a:r>
              <a:rPr lang="en-IE" dirty="0" smtClean="0"/>
              <a:t>Yes, developers do love it, in fact</a:t>
            </a:r>
            <a:r>
              <a:rPr lang="en-IE" baseline="0" dirty="0" smtClean="0"/>
              <a:t> I love it myself</a:t>
            </a:r>
          </a:p>
          <a:p>
            <a:endParaRPr lang="en-IE" baseline="0" dirty="0" smtClean="0"/>
          </a:p>
          <a:p>
            <a:r>
              <a:rPr lang="en-IE" baseline="0" dirty="0" smtClean="0"/>
              <a:t>It was used for the project</a:t>
            </a:r>
          </a:p>
          <a:p>
            <a:endParaRPr lang="en-IE" baseline="0" dirty="0" smtClean="0"/>
          </a:p>
          <a:p>
            <a:r>
              <a:rPr lang="en-IE" baseline="0" dirty="0" smtClean="0"/>
              <a:t>But when I first started to use it I was scared too</a:t>
            </a:r>
          </a:p>
          <a:p>
            <a:endParaRPr lang="en-IE" baseline="0" dirty="0" smtClean="0"/>
          </a:p>
          <a:p>
            <a:r>
              <a:rPr lang="en-IE" baseline="0" dirty="0" smtClean="0"/>
              <a:t>Couldn’t call it user friendly and certainly not intuitive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489D-B1B7-4B3A-87C3-7DDF6B939973}" type="slidenum">
              <a:rPr lang="en-IE" smtClean="0"/>
              <a:t>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41167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49967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45036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93172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29060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38533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30811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86971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91842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02735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28814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54943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CE83B-69DC-48BE-9D4D-9DAFEEF5B71E}" type="datetimeFigureOut">
              <a:rPr lang="en-IE" smtClean="0"/>
              <a:t>24/05/2014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2C6CF7-09F8-49FE-9E4D-D6701E85938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57569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553" y="1256403"/>
            <a:ext cx="6840760" cy="439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800" y="1260214"/>
            <a:ext cx="6840760" cy="439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274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9" y="2348880"/>
            <a:ext cx="52804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dirty="0" smtClean="0"/>
              <a:t>Dropbox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Share requires steps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Who </a:t>
            </a:r>
            <a:r>
              <a:rPr lang="en-IE" sz="3600" dirty="0" smtClean="0"/>
              <a:t>has access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Difficult </a:t>
            </a:r>
            <a:r>
              <a:rPr lang="en-IE" sz="3600" dirty="0" smtClean="0"/>
              <a:t>to Manage &amp; Track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4438395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REPOSITORIES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7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263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9" y="2348880"/>
            <a:ext cx="556849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dirty="0" smtClean="0"/>
              <a:t>Repositories add..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Needed central location for files and file revisions</a:t>
            </a:r>
          </a:p>
          <a:p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Layers of complexity, difficulty, time</a:t>
            </a:r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4438395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REPOSITORIES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7109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9" y="2348880"/>
            <a:ext cx="52804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dirty="0" smtClean="0"/>
              <a:t>Concurrent Access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One file one user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Single</a:t>
            </a:r>
            <a:r>
              <a:rPr lang="en-IE" sz="3600" dirty="0" smtClean="0"/>
              <a:t>, latest revision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File </a:t>
            </a:r>
            <a:r>
              <a:rPr lang="en-IE" sz="3600" dirty="0" smtClean="0"/>
              <a:t>security and control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4751172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CONCURRENCY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302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9" y="2348880"/>
            <a:ext cx="52804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dirty="0" smtClean="0"/>
              <a:t>File security adds…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Improved management and structure </a:t>
            </a:r>
          </a:p>
          <a:p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Additional costs, complexity and time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3037113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SECURITY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287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9" y="2348880"/>
            <a:ext cx="52804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dirty="0" smtClean="0"/>
              <a:t>File abstractions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Physical Possession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Physical Handover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Responsibility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‘Pass the baton’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4428776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ABSTRACTION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287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088559" y="2768792"/>
            <a:ext cx="4968553" cy="132343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t">
            <a:spAutoFit/>
          </a:bodyPr>
          <a:lstStyle/>
          <a:p>
            <a:r>
              <a:rPr lang="en-IE" sz="80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GLOBLOCK</a:t>
            </a:r>
            <a:endParaRPr lang="en-IE" sz="80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14257" y="2348880"/>
            <a:ext cx="2897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dirty="0" smtClean="0"/>
              <a:t>The Solution…</a:t>
            </a:r>
          </a:p>
          <a:p>
            <a:endParaRPr lang="en-IE" sz="3600" dirty="0" smtClean="0"/>
          </a:p>
        </p:txBody>
      </p:sp>
      <p:pic>
        <p:nvPicPr>
          <p:cNvPr id="6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79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9" y="2348880"/>
            <a:ext cx="48484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dirty="0" smtClean="0"/>
              <a:t>System Architecture &amp; Physical Design: </a:t>
            </a:r>
          </a:p>
          <a:p>
            <a:endParaRPr lang="en-IE" sz="3600" dirty="0" smtClean="0"/>
          </a:p>
          <a:p>
            <a:r>
              <a:rPr lang="en-IE" sz="3600" dirty="0" smtClean="0"/>
              <a:t>2 Factor Authentication</a:t>
            </a:r>
          </a:p>
          <a:p>
            <a:endParaRPr lang="en-IE" sz="36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2468048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u="sng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SECURE</a:t>
            </a:r>
            <a:endParaRPr lang="en-IE" sz="5600" b="1" u="sng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97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9" y="2348880"/>
            <a:ext cx="52804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dirty="0" smtClean="0"/>
              <a:t>The systems very nature and structure enforce concurrent access control</a:t>
            </a:r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4353628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u="sng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CONCURRENT</a:t>
            </a:r>
            <a:endParaRPr lang="en-IE" sz="5600" b="1" u="sng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008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84784" y="-675456"/>
            <a:ext cx="6840760" cy="439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59889" y="2348880"/>
            <a:ext cx="52804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File repository</a:t>
            </a:r>
          </a:p>
          <a:p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Central Location</a:t>
            </a:r>
          </a:p>
          <a:p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Full revision storage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2379177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SIMPLE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994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9" y="2348880"/>
            <a:ext cx="52804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No overheads</a:t>
            </a:r>
          </a:p>
          <a:p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Intuitive</a:t>
            </a:r>
          </a:p>
          <a:p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No complexity</a:t>
            </a:r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2379177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SIMPLE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732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553" y="1256403"/>
            <a:ext cx="6840760" cy="439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800" y="1260214"/>
            <a:ext cx="6840760" cy="439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798888" y="6237312"/>
            <a:ext cx="75425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dirty="0"/>
              <a:t>Alex </a:t>
            </a:r>
            <a:r>
              <a:rPr lang="en-IE" dirty="0" smtClean="0"/>
              <a:t>Quigley | 10205691 | BSHCE 4 | Networking </a:t>
            </a:r>
            <a:r>
              <a:rPr lang="en-IE" dirty="0"/>
              <a:t>&amp; Mobile</a:t>
            </a:r>
          </a:p>
        </p:txBody>
      </p:sp>
    </p:spTree>
    <p:extLst>
      <p:ext uri="{BB962C8B-B14F-4D97-AF65-F5344CB8AC3E}">
        <p14:creationId xmlns:p14="http://schemas.microsoft.com/office/powerpoint/2010/main" val="199564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9" y="2348880"/>
            <a:ext cx="52804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dirty="0" smtClean="0"/>
              <a:t>So simple…</a:t>
            </a:r>
          </a:p>
          <a:p>
            <a:endParaRPr lang="en-IE" sz="3600" dirty="0" smtClean="0"/>
          </a:p>
          <a:p>
            <a:r>
              <a:rPr lang="en-IE" sz="3600" dirty="0" smtClean="0"/>
              <a:t>You won’t even reali</a:t>
            </a:r>
            <a:r>
              <a:rPr lang="en-IE" sz="3600" dirty="0"/>
              <a:t>z</a:t>
            </a:r>
            <a:r>
              <a:rPr lang="en-IE" sz="3600" dirty="0" smtClean="0"/>
              <a:t>e you’re using it</a:t>
            </a:r>
          </a:p>
          <a:p>
            <a:endParaRPr lang="en-IE" sz="36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3279424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ABSTRACT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560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/>
          <p:nvPr/>
        </p:nvPicPr>
        <p:blipFill>
          <a:blip r:embed="rId3"/>
          <a:stretch>
            <a:fillRect/>
          </a:stretch>
        </p:blipFill>
        <p:spPr>
          <a:xfrm>
            <a:off x="1763688" y="3212976"/>
            <a:ext cx="1438910" cy="23653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499992" y="315072"/>
            <a:ext cx="2101857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DEMO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7" name="Picture 6"/>
          <p:cNvPicPr/>
          <p:nvPr/>
        </p:nvPicPr>
        <p:blipFill>
          <a:blip r:embed="rId4"/>
          <a:stretch>
            <a:fillRect/>
          </a:stretch>
        </p:blipFill>
        <p:spPr>
          <a:xfrm>
            <a:off x="2837497" y="2332672"/>
            <a:ext cx="3469005" cy="2192655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5"/>
          <a:stretch>
            <a:fillRect/>
          </a:stretch>
        </p:blipFill>
        <p:spPr>
          <a:xfrm>
            <a:off x="3202598" y="3933056"/>
            <a:ext cx="3390687" cy="2206043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6"/>
          <a:stretch>
            <a:fillRect/>
          </a:stretch>
        </p:blipFill>
        <p:spPr>
          <a:xfrm>
            <a:off x="5868144" y="2924944"/>
            <a:ext cx="1626870" cy="250444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2536237" y="3376245"/>
            <a:ext cx="2035762" cy="1967079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IE" sz="1300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Management</a:t>
            </a:r>
          </a:p>
          <a:p>
            <a:pPr algn="ctr"/>
            <a:r>
              <a:rPr lang="en-IE" sz="1300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Web Application</a:t>
            </a:r>
            <a:endParaRPr lang="en-IE" sz="1300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7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333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499992" y="315072"/>
            <a:ext cx="2101857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DEMO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9" name="Picture 8"/>
          <p:cNvPicPr/>
          <p:nvPr/>
        </p:nvPicPr>
        <p:blipFill>
          <a:blip r:embed="rId3"/>
          <a:stretch>
            <a:fillRect/>
          </a:stretch>
        </p:blipFill>
        <p:spPr>
          <a:xfrm>
            <a:off x="4170893" y="3358055"/>
            <a:ext cx="3415363" cy="2713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18" descr="upload 2014-01-31 at 12.32.42 pm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420888"/>
            <a:ext cx="5760640" cy="1917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Oval 10"/>
          <p:cNvSpPr/>
          <p:nvPr/>
        </p:nvSpPr>
        <p:spPr>
          <a:xfrm>
            <a:off x="2525192" y="3378535"/>
            <a:ext cx="2035762" cy="1967079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IE" sz="1300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Hardware</a:t>
            </a:r>
          </a:p>
          <a:p>
            <a:pPr algn="ctr"/>
            <a:r>
              <a:rPr lang="en-IE" sz="1300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Interface</a:t>
            </a:r>
            <a:endParaRPr lang="en-IE" sz="1300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79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499992" y="315072"/>
            <a:ext cx="2101857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DEMO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18" name="Picture 17" descr="C:\Users\aquigley\Downloads\globlock.png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4"/>
          <a:stretch/>
        </p:blipFill>
        <p:spPr bwMode="auto">
          <a:xfrm>
            <a:off x="2031092" y="2138278"/>
            <a:ext cx="5499100" cy="28028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Picture 18"/>
          <p:cNvPicPr/>
          <p:nvPr/>
        </p:nvPicPr>
        <p:blipFill>
          <a:blip r:embed="rId4"/>
          <a:stretch>
            <a:fillRect/>
          </a:stretch>
        </p:blipFill>
        <p:spPr>
          <a:xfrm>
            <a:off x="3681527" y="3178059"/>
            <a:ext cx="901700" cy="325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Oval 10"/>
          <p:cNvSpPr/>
          <p:nvPr/>
        </p:nvSpPr>
        <p:spPr>
          <a:xfrm>
            <a:off x="6512311" y="2204864"/>
            <a:ext cx="2035762" cy="1967079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IE" sz="1300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Core</a:t>
            </a:r>
          </a:p>
          <a:p>
            <a:pPr algn="ctr"/>
            <a:r>
              <a:rPr lang="en-IE" sz="1300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API</a:t>
            </a:r>
            <a:endParaRPr lang="en-IE" sz="1300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3" name="Elbow Connector 2"/>
          <p:cNvCxnSpPr>
            <a:stCxn id="18" idx="1"/>
            <a:endCxn id="19" idx="1"/>
          </p:cNvCxnSpPr>
          <p:nvPr/>
        </p:nvCxnSpPr>
        <p:spPr>
          <a:xfrm rot="10800000" flipH="1" flipV="1">
            <a:off x="2031091" y="3539723"/>
            <a:ext cx="1650435" cy="1263936"/>
          </a:xfrm>
          <a:prstGeom prst="bentConnector3">
            <a:avLst>
              <a:gd name="adj1" fmla="val -13851"/>
            </a:avLst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3596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553" y="1256403"/>
            <a:ext cx="6840760" cy="439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800" y="1260214"/>
            <a:ext cx="6840760" cy="439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137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499992" y="315072"/>
            <a:ext cx="3092770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DECODED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12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/>
          <p:nvPr/>
        </p:nvPicPr>
        <p:blipFill>
          <a:blip r:embed="rId5"/>
          <a:stretch>
            <a:fillRect/>
          </a:stretch>
        </p:blipFill>
        <p:spPr>
          <a:xfrm>
            <a:off x="513914" y="2204864"/>
            <a:ext cx="8100392" cy="24518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491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3923928" y="3068960"/>
            <a:ext cx="4518660" cy="35896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/>
          <p:nvPr/>
        </p:nvPicPr>
        <p:blipFill>
          <a:blip r:embed="rId4"/>
          <a:stretch>
            <a:fillRect/>
          </a:stretch>
        </p:blipFill>
        <p:spPr>
          <a:xfrm>
            <a:off x="539552" y="508634"/>
            <a:ext cx="5678439" cy="31363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28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/>
          <p:nvPr/>
        </p:nvPicPr>
        <p:blipFill>
          <a:blip r:embed="rId3"/>
          <a:stretch>
            <a:fillRect/>
          </a:stretch>
        </p:blipFill>
        <p:spPr>
          <a:xfrm>
            <a:off x="323527" y="260648"/>
            <a:ext cx="8525189" cy="30243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323528" y="3573016"/>
            <a:ext cx="5731510" cy="29013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/>
          <p:cNvPicPr/>
          <p:nvPr/>
        </p:nvPicPr>
        <p:blipFill>
          <a:blip r:embed="rId5"/>
          <a:stretch>
            <a:fillRect/>
          </a:stretch>
        </p:blipFill>
        <p:spPr>
          <a:xfrm>
            <a:off x="5148064" y="3778632"/>
            <a:ext cx="3825240" cy="1066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/>
          <p:cNvPicPr/>
          <p:nvPr/>
        </p:nvPicPr>
        <p:blipFill>
          <a:blip r:embed="rId6"/>
          <a:stretch>
            <a:fillRect/>
          </a:stretch>
        </p:blipFill>
        <p:spPr>
          <a:xfrm>
            <a:off x="5374759" y="4941168"/>
            <a:ext cx="3598545" cy="8737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/>
          <p:nvPr/>
        </p:nvPicPr>
        <p:blipFill>
          <a:blip r:embed="rId7"/>
          <a:stretch>
            <a:fillRect/>
          </a:stretch>
        </p:blipFill>
        <p:spPr>
          <a:xfrm>
            <a:off x="3241794" y="5952636"/>
            <a:ext cx="5731510" cy="4610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973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:\Users\aquigley\Downloads\globlock.png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4"/>
          <a:stretch/>
        </p:blipFill>
        <p:spPr bwMode="auto">
          <a:xfrm>
            <a:off x="3419872" y="3789040"/>
            <a:ext cx="5499100" cy="28028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Picture 13"/>
          <p:cNvPicPr/>
          <p:nvPr/>
        </p:nvPicPr>
        <p:blipFill>
          <a:blip r:embed="rId4"/>
          <a:stretch>
            <a:fillRect/>
          </a:stretch>
        </p:blipFill>
        <p:spPr>
          <a:xfrm>
            <a:off x="755575" y="194730"/>
            <a:ext cx="7632849" cy="29332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/>
          <p:nvPr/>
        </p:nvPicPr>
        <p:blipFill>
          <a:blip r:embed="rId5"/>
          <a:stretch>
            <a:fillRect/>
          </a:stretch>
        </p:blipFill>
        <p:spPr>
          <a:xfrm>
            <a:off x="323528" y="1861577"/>
            <a:ext cx="4443730" cy="15360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/>
          <p:cNvPicPr/>
          <p:nvPr/>
        </p:nvPicPr>
        <p:blipFill>
          <a:blip r:embed="rId6"/>
          <a:stretch>
            <a:fillRect/>
          </a:stretch>
        </p:blipFill>
        <p:spPr>
          <a:xfrm>
            <a:off x="5508104" y="3564885"/>
            <a:ext cx="901700" cy="325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/>
          <p:cNvPicPr/>
          <p:nvPr/>
        </p:nvPicPr>
        <p:blipFill>
          <a:blip r:embed="rId7"/>
          <a:stretch>
            <a:fillRect/>
          </a:stretch>
        </p:blipFill>
        <p:spPr>
          <a:xfrm>
            <a:off x="100964" y="4581128"/>
            <a:ext cx="4471035" cy="15214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905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95003" y="262251"/>
            <a:ext cx="2016224" cy="57606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 smtClean="0"/>
              <a:t>HANDSHAKE</a:t>
            </a:r>
            <a:endParaRPr lang="en-IE" dirty="0"/>
          </a:p>
        </p:txBody>
      </p:sp>
      <p:sp>
        <p:nvSpPr>
          <p:cNvPr id="13" name="Rectangle 12"/>
          <p:cNvSpPr/>
          <p:nvPr/>
        </p:nvSpPr>
        <p:spPr>
          <a:xfrm>
            <a:off x="395003" y="990715"/>
            <a:ext cx="2016224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 smtClean="0"/>
              <a:t>SESSION</a:t>
            </a:r>
            <a:endParaRPr lang="en-IE" dirty="0"/>
          </a:p>
        </p:txBody>
      </p:sp>
      <p:sp>
        <p:nvSpPr>
          <p:cNvPr id="14" name="Rectangle 13"/>
          <p:cNvSpPr/>
          <p:nvPr/>
        </p:nvSpPr>
        <p:spPr>
          <a:xfrm>
            <a:off x="394470" y="1719179"/>
            <a:ext cx="2016224" cy="57606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 smtClean="0"/>
              <a:t>VALIDATE</a:t>
            </a:r>
            <a:endParaRPr lang="en-IE" dirty="0"/>
          </a:p>
        </p:txBody>
      </p:sp>
      <p:sp>
        <p:nvSpPr>
          <p:cNvPr id="15" name="Rectangle 14"/>
          <p:cNvSpPr/>
          <p:nvPr/>
        </p:nvSpPr>
        <p:spPr>
          <a:xfrm>
            <a:off x="395536" y="2424451"/>
            <a:ext cx="2016224" cy="5760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 smtClean="0"/>
              <a:t>ABORT</a:t>
            </a:r>
            <a:endParaRPr lang="en-IE" dirty="0"/>
          </a:p>
        </p:txBody>
      </p:sp>
      <p:sp>
        <p:nvSpPr>
          <p:cNvPr id="16" name="Rectangle 15"/>
          <p:cNvSpPr/>
          <p:nvPr/>
        </p:nvSpPr>
        <p:spPr>
          <a:xfrm>
            <a:off x="395536" y="3152915"/>
            <a:ext cx="2016224" cy="57606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 smtClean="0"/>
              <a:t>SET</a:t>
            </a:r>
            <a:endParaRPr lang="en-IE" dirty="0"/>
          </a:p>
        </p:txBody>
      </p:sp>
      <p:sp>
        <p:nvSpPr>
          <p:cNvPr id="17" name="Rectangle 16"/>
          <p:cNvSpPr/>
          <p:nvPr/>
        </p:nvSpPr>
        <p:spPr>
          <a:xfrm>
            <a:off x="395003" y="3881379"/>
            <a:ext cx="2016224" cy="5760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 smtClean="0"/>
              <a:t>DROP</a:t>
            </a:r>
            <a:endParaRPr lang="en-IE" dirty="0"/>
          </a:p>
        </p:txBody>
      </p:sp>
      <p:sp>
        <p:nvSpPr>
          <p:cNvPr id="18" name="Rectangle 17"/>
          <p:cNvSpPr/>
          <p:nvPr/>
        </p:nvSpPr>
        <p:spPr>
          <a:xfrm>
            <a:off x="395536" y="4568055"/>
            <a:ext cx="2016224" cy="5760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 smtClean="0"/>
              <a:t>FORCE</a:t>
            </a:r>
            <a:endParaRPr lang="en-IE" dirty="0"/>
          </a:p>
        </p:txBody>
      </p:sp>
      <p:sp>
        <p:nvSpPr>
          <p:cNvPr id="19" name="Rectangle 18"/>
          <p:cNvSpPr/>
          <p:nvPr/>
        </p:nvSpPr>
        <p:spPr>
          <a:xfrm>
            <a:off x="395536" y="5296519"/>
            <a:ext cx="2016224" cy="57606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 smtClean="0"/>
              <a:t>PULL</a:t>
            </a:r>
            <a:endParaRPr lang="en-IE" dirty="0"/>
          </a:p>
        </p:txBody>
      </p:sp>
      <p:sp>
        <p:nvSpPr>
          <p:cNvPr id="20" name="Rectangle 19"/>
          <p:cNvSpPr/>
          <p:nvPr/>
        </p:nvSpPr>
        <p:spPr>
          <a:xfrm>
            <a:off x="395003" y="6024983"/>
            <a:ext cx="2016224" cy="57606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 smtClean="0"/>
              <a:t>PUSH</a:t>
            </a:r>
            <a:endParaRPr lang="en-IE" dirty="0"/>
          </a:p>
        </p:txBody>
      </p:sp>
      <p:sp>
        <p:nvSpPr>
          <p:cNvPr id="23" name="TextBox 22"/>
          <p:cNvSpPr txBox="1"/>
          <p:nvPr/>
        </p:nvSpPr>
        <p:spPr>
          <a:xfrm>
            <a:off x="2991187" y="365617"/>
            <a:ext cx="1868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 smtClean="0"/>
              <a:t>Is SERVER alive</a:t>
            </a:r>
            <a:endParaRPr lang="en-IE" dirty="0"/>
          </a:p>
        </p:txBody>
      </p:sp>
      <p:pic>
        <p:nvPicPr>
          <p:cNvPr id="24" name="Picture 23"/>
          <p:cNvPicPr/>
          <p:nvPr/>
        </p:nvPicPr>
        <p:blipFill>
          <a:blip r:embed="rId3"/>
          <a:stretch>
            <a:fillRect/>
          </a:stretch>
        </p:blipFill>
        <p:spPr>
          <a:xfrm>
            <a:off x="6948264" y="455150"/>
            <a:ext cx="1656184" cy="59715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2987824" y="1094081"/>
            <a:ext cx="3499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 smtClean="0"/>
              <a:t>Authentication/Activity Lifecycle</a:t>
            </a:r>
            <a:endParaRPr lang="en-IE" dirty="0"/>
          </a:p>
        </p:txBody>
      </p:sp>
      <p:sp>
        <p:nvSpPr>
          <p:cNvPr id="26" name="TextBox 25"/>
          <p:cNvSpPr txBox="1"/>
          <p:nvPr/>
        </p:nvSpPr>
        <p:spPr>
          <a:xfrm>
            <a:off x="2987824" y="1822545"/>
            <a:ext cx="3268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 smtClean="0"/>
              <a:t>Validation &amp; Available Actions</a:t>
            </a:r>
            <a:endParaRPr lang="en-IE" dirty="0"/>
          </a:p>
        </p:txBody>
      </p:sp>
      <p:sp>
        <p:nvSpPr>
          <p:cNvPr id="27" name="TextBox 26"/>
          <p:cNvSpPr txBox="1"/>
          <p:nvPr/>
        </p:nvSpPr>
        <p:spPr>
          <a:xfrm>
            <a:off x="2987824" y="2538520"/>
            <a:ext cx="2893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 smtClean="0"/>
              <a:t>Disposes of Session Token</a:t>
            </a:r>
            <a:endParaRPr lang="en-IE" dirty="0"/>
          </a:p>
        </p:txBody>
      </p:sp>
      <p:sp>
        <p:nvSpPr>
          <p:cNvPr id="28" name="TextBox 27"/>
          <p:cNvSpPr txBox="1"/>
          <p:nvPr/>
        </p:nvSpPr>
        <p:spPr>
          <a:xfrm>
            <a:off x="2996237" y="3250054"/>
            <a:ext cx="3196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 smtClean="0"/>
              <a:t>Associates an Physical Object</a:t>
            </a:r>
            <a:endParaRPr lang="en-IE" dirty="0"/>
          </a:p>
        </p:txBody>
      </p:sp>
      <p:sp>
        <p:nvSpPr>
          <p:cNvPr id="29" name="TextBox 28"/>
          <p:cNvSpPr txBox="1"/>
          <p:nvPr/>
        </p:nvSpPr>
        <p:spPr>
          <a:xfrm>
            <a:off x="2993991" y="3978680"/>
            <a:ext cx="2429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 smtClean="0"/>
              <a:t>Drops an Association</a:t>
            </a:r>
            <a:endParaRPr lang="en-IE" dirty="0"/>
          </a:p>
        </p:txBody>
      </p:sp>
      <p:sp>
        <p:nvSpPr>
          <p:cNvPr id="30" name="TextBox 29"/>
          <p:cNvSpPr txBox="1"/>
          <p:nvPr/>
        </p:nvSpPr>
        <p:spPr>
          <a:xfrm>
            <a:off x="2991187" y="4688513"/>
            <a:ext cx="2622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 smtClean="0"/>
              <a:t>Overwrites Association</a:t>
            </a:r>
            <a:endParaRPr lang="en-IE" dirty="0"/>
          </a:p>
        </p:txBody>
      </p:sp>
      <p:sp>
        <p:nvSpPr>
          <p:cNvPr id="31" name="TextBox 30"/>
          <p:cNvSpPr txBox="1"/>
          <p:nvPr/>
        </p:nvSpPr>
        <p:spPr>
          <a:xfrm>
            <a:off x="2996237" y="5399885"/>
            <a:ext cx="3086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 smtClean="0"/>
              <a:t>Pulls files down from Server</a:t>
            </a:r>
            <a:endParaRPr lang="en-IE" dirty="0"/>
          </a:p>
        </p:txBody>
      </p:sp>
      <p:sp>
        <p:nvSpPr>
          <p:cNvPr id="32" name="TextBox 31"/>
          <p:cNvSpPr txBox="1"/>
          <p:nvPr/>
        </p:nvSpPr>
        <p:spPr>
          <a:xfrm>
            <a:off x="2987824" y="6128349"/>
            <a:ext cx="276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 smtClean="0"/>
              <a:t>Pushes files up to Server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29384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8" y="2348880"/>
            <a:ext cx="421262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3600" dirty="0" smtClean="0"/>
              <a:t>Alex Quigley</a:t>
            </a:r>
          </a:p>
          <a:p>
            <a:r>
              <a:rPr lang="en-IE" sz="3600" dirty="0" smtClean="0"/>
              <a:t>10205691</a:t>
            </a:r>
          </a:p>
          <a:p>
            <a:r>
              <a:rPr lang="en-IE" sz="3600" dirty="0" smtClean="0"/>
              <a:t>BSHCE 4</a:t>
            </a:r>
          </a:p>
          <a:p>
            <a:r>
              <a:rPr lang="en-IE" sz="3600" dirty="0" smtClean="0"/>
              <a:t>Networking &amp; Mobile</a:t>
            </a:r>
            <a:endParaRPr lang="en-IE" sz="3600" dirty="0"/>
          </a:p>
        </p:txBody>
      </p:sp>
      <p:pic>
        <p:nvPicPr>
          <p:cNvPr id="6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26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60648"/>
            <a:ext cx="7853160" cy="3912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ight Arrow 6"/>
          <p:cNvSpPr/>
          <p:nvPr/>
        </p:nvSpPr>
        <p:spPr>
          <a:xfrm>
            <a:off x="5689944" y="620688"/>
            <a:ext cx="1515689" cy="50405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 smtClean="0"/>
              <a:t>JSON</a:t>
            </a:r>
            <a:endParaRPr lang="en-IE" dirty="0"/>
          </a:p>
        </p:txBody>
      </p:sp>
      <p:sp>
        <p:nvSpPr>
          <p:cNvPr id="10" name="Right Arrow 9"/>
          <p:cNvSpPr/>
          <p:nvPr/>
        </p:nvSpPr>
        <p:spPr>
          <a:xfrm>
            <a:off x="1907704" y="620688"/>
            <a:ext cx="1515689" cy="50405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 smtClean="0"/>
              <a:t>REQUEST</a:t>
            </a:r>
            <a:endParaRPr lang="en-IE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63"/>
          <a:stretch/>
        </p:blipFill>
        <p:spPr bwMode="auto">
          <a:xfrm>
            <a:off x="3131840" y="4649198"/>
            <a:ext cx="1291549" cy="691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71" b="52548"/>
          <a:stretch/>
        </p:blipFill>
        <p:spPr bwMode="auto">
          <a:xfrm>
            <a:off x="1619672" y="4642873"/>
            <a:ext cx="1291548" cy="706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42" b="26215"/>
          <a:stretch/>
        </p:blipFill>
        <p:spPr bwMode="auto">
          <a:xfrm>
            <a:off x="6232780" y="4677952"/>
            <a:ext cx="1291548" cy="695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163"/>
          <a:stretch/>
        </p:blipFill>
        <p:spPr bwMode="auto">
          <a:xfrm>
            <a:off x="4720612" y="4657744"/>
            <a:ext cx="1291549" cy="698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2420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59888" y="2348880"/>
            <a:ext cx="431817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3600" dirty="0" smtClean="0"/>
              <a:t>Difficulties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Time Management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Serial </a:t>
            </a:r>
            <a:r>
              <a:rPr lang="en-IE" sz="3600" dirty="0" err="1" smtClean="0"/>
              <a:t>Comms</a:t>
            </a: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Full Testing plan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4499992" y="315072"/>
            <a:ext cx="3802066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REFLECTION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95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59888" y="2348880"/>
            <a:ext cx="431817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3600" dirty="0" smtClean="0"/>
              <a:t>Future Development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Permissions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Garbage Collection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Full Testing plan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4499992" y="315072"/>
            <a:ext cx="3802066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REFLECTION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785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59888" y="2348880"/>
            <a:ext cx="466294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3600" dirty="0" smtClean="0"/>
              <a:t>FUTURE DEVELOPMENT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NFC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/>
              <a:t>Reduce </a:t>
            </a:r>
            <a:r>
              <a:rPr lang="en-IE" sz="3600" dirty="0" smtClean="0"/>
              <a:t>Size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/>
              <a:t>Mobile App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4499992" y="315072"/>
            <a:ext cx="3802066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REFLECTION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52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553" y="1256403"/>
            <a:ext cx="6840760" cy="439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800" y="1260214"/>
            <a:ext cx="6840760" cy="439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798888" y="6237312"/>
            <a:ext cx="75425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dirty="0"/>
              <a:t>Alex </a:t>
            </a:r>
            <a:r>
              <a:rPr lang="en-IE" dirty="0" smtClean="0"/>
              <a:t>Quigley | 10205691 | BSHCE 4 | Networking </a:t>
            </a:r>
            <a:r>
              <a:rPr lang="en-IE" dirty="0"/>
              <a:t>&amp; Mobile</a:t>
            </a:r>
          </a:p>
        </p:txBody>
      </p:sp>
    </p:spTree>
    <p:extLst>
      <p:ext uri="{BB962C8B-B14F-4D97-AF65-F5344CB8AC3E}">
        <p14:creationId xmlns:p14="http://schemas.microsoft.com/office/powerpoint/2010/main" val="4127349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8" y="2348880"/>
            <a:ext cx="386105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3600" dirty="0" smtClean="0"/>
              <a:t>Background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Repositories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Concurrency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Security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File Tokenization</a:t>
            </a:r>
            <a:endParaRPr lang="en-IE" sz="3600" dirty="0"/>
          </a:p>
        </p:txBody>
      </p:sp>
      <p:sp>
        <p:nvSpPr>
          <p:cNvPr id="7" name="Rectangle 6"/>
          <p:cNvSpPr/>
          <p:nvPr/>
        </p:nvSpPr>
        <p:spPr>
          <a:xfrm>
            <a:off x="4499992" y="315072"/>
            <a:ext cx="3446585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OVERVIEW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9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0171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8" y="2348880"/>
            <a:ext cx="357206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3600" dirty="0" smtClean="0"/>
              <a:t>Globlock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Why </a:t>
            </a:r>
            <a:r>
              <a:rPr lang="en-IE" sz="3600" dirty="0" smtClean="0"/>
              <a:t>Globlock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Demonstration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How </a:t>
            </a:r>
            <a:r>
              <a:rPr lang="en-IE" sz="3600" dirty="0" smtClean="0"/>
              <a:t>it works</a:t>
            </a:r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3446585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OVERVIEW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7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42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8" y="2348880"/>
            <a:ext cx="264591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3600" dirty="0" smtClean="0"/>
              <a:t>Globlock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Reflection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Questions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3446585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OVERVIEW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7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784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8" y="2348880"/>
            <a:ext cx="458061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3600" dirty="0" smtClean="0"/>
              <a:t>Repositories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Multiple Documents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Multiple </a:t>
            </a:r>
            <a:r>
              <a:rPr lang="en-IE" sz="3600" dirty="0" smtClean="0"/>
              <a:t>Revisions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Central </a:t>
            </a:r>
            <a:r>
              <a:rPr lang="en-IE" sz="3600" dirty="0" smtClean="0"/>
              <a:t>Location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4499992" y="315072"/>
            <a:ext cx="4438395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REPOSITORIES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6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28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9889" y="2348880"/>
            <a:ext cx="52804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dirty="0" err="1" smtClean="0"/>
              <a:t>Github</a:t>
            </a: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Command Line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Requires </a:t>
            </a:r>
            <a:r>
              <a:rPr lang="en-IE" sz="3600" dirty="0" smtClean="0"/>
              <a:t>Technical Skill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 smtClean="0"/>
              <a:t>Difficult </a:t>
            </a:r>
            <a:r>
              <a:rPr lang="en-IE" sz="3600" dirty="0" smtClean="0"/>
              <a:t>to Manage &amp; Track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E" sz="36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499992" y="315072"/>
            <a:ext cx="4438395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REPOSITORIES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7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27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499992" y="315072"/>
            <a:ext cx="4438395" cy="9541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t">
            <a:spAutoFit/>
          </a:bodyPr>
          <a:lstStyle/>
          <a:p>
            <a:r>
              <a:rPr lang="en-IE" sz="5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REPOSITORIES</a:t>
            </a:r>
            <a:endParaRPr lang="en-IE" sz="5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8" name="Picture 2" descr="A:\_Globlock\Version0\Documentation\PosterPack\Superseded_20-MAY-2014\GloblockSplash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23" t="15365"/>
          <a:stretch/>
        </p:blipFill>
        <p:spPr bwMode="auto">
          <a:xfrm>
            <a:off x="0" y="0"/>
            <a:ext cx="4355976" cy="372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7788" y="1800225"/>
            <a:ext cx="6448425" cy="325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83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1532</Words>
  <Application>Microsoft Office PowerPoint</Application>
  <PresentationFormat>On-screen Show (4:3)</PresentationFormat>
  <Paragraphs>398</Paragraphs>
  <Slides>34</Slides>
  <Notes>33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Intel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Quigley, Alex</dc:creator>
  <cp:lastModifiedBy>Quigley, Alex</cp:lastModifiedBy>
  <cp:revision>60</cp:revision>
  <dcterms:created xsi:type="dcterms:W3CDTF">2014-05-23T15:02:04Z</dcterms:created>
  <dcterms:modified xsi:type="dcterms:W3CDTF">2014-05-24T09:47:13Z</dcterms:modified>
</cp:coreProperties>
</file>

<file path=docProps/thumbnail.jpeg>
</file>